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1"/>
  </p:handoutMasterIdLst>
  <p:sldIdLst>
    <p:sldId id="259" r:id="rId2"/>
    <p:sldId id="261" r:id="rId3"/>
    <p:sldId id="262" r:id="rId4"/>
    <p:sldId id="263" r:id="rId5"/>
    <p:sldId id="291" r:id="rId6"/>
    <p:sldId id="292" r:id="rId7"/>
    <p:sldId id="293" r:id="rId8"/>
    <p:sldId id="273" r:id="rId9"/>
    <p:sldId id="275" r:id="rId10"/>
  </p:sldIdLst>
  <p:sldSz cx="12192000" cy="6858000"/>
  <p:notesSz cx="7104063" cy="102346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49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fld id="{D4EBFB23-12EC-4675-B4AA-557A5E3A4223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fld id="{07B1729D-F230-48F7-B8E6-A1AD03A980F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0088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3901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9508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5950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issions-31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9601200" y="0"/>
            <a:ext cx="2590801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601200" cy="6858000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4764" y="3535036"/>
            <a:ext cx="2573421" cy="3036636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76" y="203200"/>
            <a:ext cx="3193941" cy="2913303"/>
          </a:xfrm>
          <a:prstGeom prst="rect">
            <a:avLst/>
          </a:prstGeom>
        </p:spPr>
      </p:pic>
      <p:sp>
        <p:nvSpPr>
          <p:cNvPr id="6" name="Titre 5"/>
          <p:cNvSpPr>
            <a:spLocks noGrp="1"/>
          </p:cNvSpPr>
          <p:nvPr>
            <p:ph type="title" hasCustomPrompt="1"/>
          </p:nvPr>
        </p:nvSpPr>
        <p:spPr>
          <a:xfrm>
            <a:off x="3419292" y="365125"/>
            <a:ext cx="8375543" cy="1325563"/>
          </a:xfrm>
        </p:spPr>
        <p:txBody>
          <a:bodyPr>
            <a:normAutofit/>
          </a:bodyPr>
          <a:lstStyle>
            <a:lvl1pPr>
              <a:defRPr sz="6000" b="1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OPERATION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0" hasCustomPrompt="1"/>
          </p:nvPr>
        </p:nvSpPr>
        <p:spPr>
          <a:xfrm>
            <a:off x="6289675" y="2005013"/>
            <a:ext cx="3178175" cy="460375"/>
          </a:xfrm>
        </p:spPr>
        <p:txBody>
          <a:bodyPr>
            <a:normAutofit/>
          </a:bodyPr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pPr lvl="0"/>
            <a:r>
              <a:rPr lang="fr-FR" dirty="0" smtClean="0"/>
              <a:t>Date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672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issions-31st">
    <p:bg>
      <p:bgPr>
        <a:blipFill dpi="0" rotWithShape="1">
          <a:blip r:embed="rId2">
            <a:alphaModFix amt="3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0464801" y="0"/>
            <a:ext cx="17272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324" y="5421744"/>
            <a:ext cx="1005825" cy="1186873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9840" y="295564"/>
            <a:ext cx="1458792" cy="1330614"/>
          </a:xfrm>
          <a:prstGeom prst="rect">
            <a:avLst/>
          </a:prstGeom>
        </p:spPr>
      </p:pic>
      <p:sp>
        <p:nvSpPr>
          <p:cNvPr id="5" name="Titre 4"/>
          <p:cNvSpPr>
            <a:spLocks noGrp="1"/>
          </p:cNvSpPr>
          <p:nvPr>
            <p:ph type="title" hasCustomPrompt="1"/>
          </p:nvPr>
        </p:nvSpPr>
        <p:spPr>
          <a:xfrm>
            <a:off x="801255" y="78800"/>
            <a:ext cx="9563232" cy="1325563"/>
          </a:xfrm>
        </p:spPr>
        <p:txBody>
          <a:bodyPr>
            <a:noAutofit/>
          </a:bodyPr>
          <a:lstStyle>
            <a:lvl1pPr algn="ctr">
              <a:defRPr sz="5400" b="0">
                <a:latin typeface="Arial Rounded MT Bold" panose="020F0704030504030204" pitchFamily="34" charset="0"/>
              </a:defRPr>
            </a:lvl1pPr>
          </a:lstStyle>
          <a:p>
            <a:r>
              <a:rPr lang="fr-FR" dirty="0" smtClean="0"/>
              <a:t>MODIFIEZ LE STYLE DU TITRE</a:t>
            </a:r>
            <a:endParaRPr lang="fr-FR" dirty="0"/>
          </a:p>
        </p:txBody>
      </p:sp>
      <p:sp>
        <p:nvSpPr>
          <p:cNvPr id="6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r>
              <a:rPr lang="fr-FR" smtClean="0"/>
              <a:t>Date</a:t>
            </a:r>
            <a:endParaRPr lang="fr-FR" dirty="0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 Rounded MT Bold" panose="020F0704030504030204" pitchFamily="34" charset="0"/>
              </a:defRPr>
            </a:lvl1pPr>
          </a:lstStyle>
          <a:p>
            <a:r>
              <a:rPr lang="fr-FR" smtClean="0"/>
              <a:t>Operation</a:t>
            </a:r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2"/>
          </p:nvPr>
        </p:nvSpPr>
        <p:spPr>
          <a:xfrm>
            <a:off x="801254" y="1626177"/>
            <a:ext cx="9460345" cy="4552949"/>
          </a:xfrm>
        </p:spPr>
        <p:txBody>
          <a:bodyPr>
            <a:normAutofit/>
          </a:bodyPr>
          <a:lstStyle>
            <a:lvl1pPr>
              <a:defRPr sz="3200">
                <a:latin typeface="Arial Rounded MT Bold" panose="020F0704030504030204" pitchFamily="34" charset="0"/>
              </a:defRPr>
            </a:lvl1pPr>
            <a:lvl2pPr>
              <a:defRPr sz="2800">
                <a:latin typeface="Arial Rounded MT Bold" panose="020F0704030504030204" pitchFamily="34" charset="0"/>
              </a:defRPr>
            </a:lvl2pPr>
            <a:lvl3pPr>
              <a:defRPr sz="2400">
                <a:latin typeface="Arial Rounded MT Bold" panose="020F0704030504030204" pitchFamily="34" charset="0"/>
              </a:defRPr>
            </a:lvl3pPr>
            <a:lvl4pPr>
              <a:defRPr sz="2000">
                <a:latin typeface="Arial Rounded MT Bold" panose="020F0704030504030204" pitchFamily="34" charset="0"/>
              </a:defRPr>
            </a:lvl4pPr>
            <a:lvl5pPr>
              <a:defRPr sz="2000">
                <a:latin typeface="Arial Rounded MT Bold" panose="020F0704030504030204" pitchFamily="34" charset="0"/>
              </a:defRPr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74410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900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7090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6163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5646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5992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2342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4921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369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189A3-ADF0-4222-AF52-92A98061C2FB}" type="datetimeFigureOut">
              <a:rPr lang="fr-FR" smtClean="0"/>
              <a:t>18/07/2021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C8033-4FE9-4B6F-9C65-5D1F39BE3ED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177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50110" y="365125"/>
            <a:ext cx="10344726" cy="1325563"/>
          </a:xfrm>
        </p:spPr>
        <p:txBody>
          <a:bodyPr>
            <a:noAutofit/>
          </a:bodyPr>
          <a:lstStyle/>
          <a:p>
            <a:r>
              <a:rPr lang="fr-FR" sz="7200" dirty="0" smtClean="0"/>
              <a:t>OPERATION</a:t>
            </a:r>
            <a:br>
              <a:rPr lang="fr-FR" sz="7200" dirty="0" smtClean="0"/>
            </a:br>
            <a:r>
              <a:rPr lang="fr-FR" sz="7200" dirty="0" smtClean="0"/>
              <a:t>DOUBLE CROSS</a:t>
            </a:r>
            <a:endParaRPr lang="fr-FR" sz="720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0"/>
          </p:nvPr>
        </p:nvSpPr>
        <p:spPr>
          <a:xfrm>
            <a:off x="8616661" y="2277097"/>
            <a:ext cx="3178175" cy="46037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fr-FR" dirty="0" smtClean="0"/>
              <a:t>06-03-1995 1355LOC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973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SITAC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322282" y="1190748"/>
            <a:ext cx="9460345" cy="53842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smtClean="0"/>
              <a:t>Messieurs, la capture de </a:t>
            </a:r>
            <a:r>
              <a:rPr lang="fr-FR" sz="1600" dirty="0" err="1" smtClean="0"/>
              <a:t>Marj</a:t>
            </a:r>
            <a:r>
              <a:rPr lang="fr-FR" sz="1600" dirty="0" smtClean="0"/>
              <a:t> et Damas a été un grand succès. La pression en politique intérieure est donc </a:t>
            </a:r>
            <a:r>
              <a:rPr lang="fr-FR" sz="1600" dirty="0" smtClean="0"/>
              <a:t>redescendue </a:t>
            </a:r>
            <a:r>
              <a:rPr lang="fr-FR" sz="1600" dirty="0" smtClean="0"/>
              <a:t>d’un cran et nous pouvons maintenant envisager de poursuivre notre action au cœur du territoire Syrien.</a:t>
            </a:r>
          </a:p>
          <a:p>
            <a:pPr marL="0" indent="0">
              <a:buNone/>
            </a:pPr>
            <a:r>
              <a:rPr lang="fr-FR" sz="1600" dirty="0" smtClean="0"/>
              <a:t>L’amiral </a:t>
            </a:r>
            <a:r>
              <a:rPr lang="fr-FR" sz="1600" dirty="0" err="1" smtClean="0"/>
              <a:t>Cocoboobs</a:t>
            </a:r>
            <a:r>
              <a:rPr lang="fr-FR" sz="1600" dirty="0" smtClean="0"/>
              <a:t> a réussi à convaincre et la </a:t>
            </a:r>
            <a:r>
              <a:rPr lang="fr-FR" sz="1600" dirty="0" err="1" smtClean="0"/>
              <a:t>Navy</a:t>
            </a:r>
            <a:r>
              <a:rPr lang="fr-FR" sz="1600" dirty="0" smtClean="0"/>
              <a:t> obtiendra sa rallonge budgétaire et des renforts pour remplacer les machines perdues…</a:t>
            </a:r>
          </a:p>
          <a:p>
            <a:pPr marL="0" indent="0">
              <a:buNone/>
            </a:pPr>
            <a:r>
              <a:rPr lang="fr-FR" sz="1600" dirty="0" smtClean="0"/>
              <a:t>L’objectif est donc maintenant de frapper au cœur du complexe </a:t>
            </a:r>
            <a:r>
              <a:rPr lang="fr-FR" sz="1600" dirty="0" smtClean="0"/>
              <a:t>militaro-industriel </a:t>
            </a:r>
            <a:r>
              <a:rPr lang="fr-FR" sz="1600" dirty="0" smtClean="0"/>
              <a:t>Syrien et de le mettre définitivement à genoux.</a:t>
            </a:r>
          </a:p>
          <a:p>
            <a:pPr marL="0" indent="0">
              <a:buNone/>
            </a:pPr>
            <a:r>
              <a:rPr lang="fr-FR" sz="1600" dirty="0" smtClean="0"/>
              <a:t>L’amiral </a:t>
            </a:r>
            <a:r>
              <a:rPr lang="fr-FR" sz="1600" dirty="0" err="1" smtClean="0"/>
              <a:t>Cocoboobs</a:t>
            </a:r>
            <a:r>
              <a:rPr lang="fr-FR" sz="1600" dirty="0" smtClean="0"/>
              <a:t> nous a désigné cet objectif : Le complexe industriel secret au fin fond du gouvernorat de Homs désigné REINDEER.</a:t>
            </a:r>
          </a:p>
          <a:p>
            <a:pPr marL="0" indent="0">
              <a:buNone/>
            </a:pPr>
            <a:endParaRPr lang="fr-FR" sz="1600" dirty="0" smtClean="0"/>
          </a:p>
          <a:p>
            <a:pPr marL="0" indent="0">
              <a:buNone/>
            </a:pPr>
            <a:r>
              <a:rPr lang="fr-FR" sz="1600" dirty="0" err="1" smtClean="0"/>
              <a:t>Cocoboobs</a:t>
            </a:r>
            <a:r>
              <a:rPr lang="fr-FR" sz="1600" dirty="0" smtClean="0"/>
              <a:t> nous demande ni plus ni moins de redéfinir le plan d’urbanisation de la zone : élévation maximale autorisée pour les constructions 10 cm. </a:t>
            </a:r>
          </a:p>
          <a:p>
            <a:pPr marL="0" indent="0">
              <a:buNone/>
            </a:pPr>
            <a:endParaRPr lang="fr-FR" sz="1600" dirty="0" smtClean="0"/>
          </a:p>
          <a:p>
            <a:pPr marL="0" indent="0">
              <a:buNone/>
            </a:pPr>
            <a:r>
              <a:rPr lang="fr-FR" sz="1600" dirty="0" smtClean="0"/>
              <a:t>La </a:t>
            </a:r>
            <a:r>
              <a:rPr lang="fr-FR" sz="1600" dirty="0" err="1" smtClean="0"/>
              <a:t>Navy</a:t>
            </a:r>
            <a:r>
              <a:rPr lang="fr-FR" sz="1600" dirty="0" smtClean="0"/>
              <a:t> cette fois-ci assurera la couverture aérienne pendant que l’air force procèdera aux travaux de terrassement. Messieurs, rompez !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179395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SITAC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26" y="1213134"/>
            <a:ext cx="10088563" cy="5257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94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An-</a:t>
            </a:r>
            <a:r>
              <a:rPr lang="fr-FR" dirty="0" err="1" smtClean="0"/>
              <a:t>Nasiriyah</a:t>
            </a:r>
            <a:r>
              <a:rPr lang="fr-FR" dirty="0" smtClean="0"/>
              <a:t/>
            </a:r>
            <a:br>
              <a:rPr lang="fr-FR" dirty="0" smtClean="0"/>
            </a:b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Felix-1 = </a:t>
            </a:r>
            <a:r>
              <a:rPr lang="fr-FR" sz="1600" dirty="0" err="1" smtClean="0"/>
              <a:t>Fighter</a:t>
            </a:r>
            <a:r>
              <a:rPr lang="fr-FR" sz="1600" dirty="0" smtClean="0"/>
              <a:t> </a:t>
            </a:r>
            <a:r>
              <a:rPr lang="fr-FR" sz="1600" dirty="0" err="1" smtClean="0"/>
              <a:t>sweep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1440LOC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Base An-</a:t>
            </a:r>
            <a:r>
              <a:rPr lang="fr-FR" sz="1600" dirty="0" err="1" smtClean="0"/>
              <a:t>Nasiriyah</a:t>
            </a:r>
            <a:endParaRPr lang="fr-FR" sz="1600" dirty="0" smtClean="0"/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2" y="1742363"/>
            <a:ext cx="8041072" cy="432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9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REINDEER 1/3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Super-1 = DEAD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1445LOC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SA9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Objectif secondaire </a:t>
            </a:r>
            <a:r>
              <a:rPr lang="fr-FR" sz="1600" dirty="0" err="1" smtClean="0"/>
              <a:t>target</a:t>
            </a:r>
            <a:r>
              <a:rPr lang="fr-FR" sz="1600" dirty="0" smtClean="0"/>
              <a:t> d’opportunité sur le complexe industriel</a:t>
            </a:r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870" y="1220089"/>
            <a:ext cx="7607146" cy="4524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438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REINDEER 2/3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Hog-1 = BAI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1445LOC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complexe industriel et ses défenses</a:t>
            </a:r>
          </a:p>
          <a:p>
            <a:pPr marL="0" indent="0">
              <a:buNone/>
            </a:pPr>
            <a:endParaRPr lang="fr-FR" sz="16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660" y="1742363"/>
            <a:ext cx="7621084" cy="432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92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Tasking</a:t>
            </a:r>
            <a:r>
              <a:rPr lang="fr-FR" dirty="0" smtClean="0"/>
              <a:t> – REINDEER 3/3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6" name="Espace réservé du texte 2"/>
          <p:cNvSpPr>
            <a:spLocks noGrp="1"/>
          </p:cNvSpPr>
          <p:nvPr>
            <p:ph type="body" sz="quarter" idx="12"/>
          </p:nvPr>
        </p:nvSpPr>
        <p:spPr>
          <a:xfrm>
            <a:off x="8142514" y="1626177"/>
            <a:ext cx="3396343" cy="4552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fr-FR" sz="1600" dirty="0" err="1" smtClean="0"/>
              <a:t>Flights</a:t>
            </a:r>
            <a:r>
              <a:rPr lang="fr-FR" sz="1600" dirty="0" smtClean="0"/>
              <a:t> :</a:t>
            </a:r>
          </a:p>
          <a:p>
            <a:pPr marL="0" indent="0">
              <a:buNone/>
            </a:pPr>
            <a:r>
              <a:rPr lang="fr-FR" sz="1600" dirty="0" smtClean="0"/>
              <a:t>Frelon-1 = TARCAP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TOT : 1440LOC</a:t>
            </a:r>
          </a:p>
          <a:p>
            <a:pPr marL="0" indent="0">
              <a:buNone/>
            </a:pPr>
            <a:endParaRPr lang="fr-FR" sz="1600" dirty="0"/>
          </a:p>
          <a:p>
            <a:pPr marL="0" indent="0">
              <a:buNone/>
            </a:pPr>
            <a:r>
              <a:rPr lang="fr-FR" sz="1600" dirty="0" smtClean="0"/>
              <a:t>Target : supériorité aérienne dans une zone de 40nm au dessus de la </a:t>
            </a:r>
            <a:r>
              <a:rPr lang="fr-FR" sz="1600" dirty="0" err="1" smtClean="0"/>
              <a:t>target</a:t>
            </a:r>
            <a:endParaRPr lang="fr-FR" sz="16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74" y="1063486"/>
            <a:ext cx="7579405" cy="497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67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/>
          <p:cNvSpPr txBox="1">
            <a:spLocks/>
          </p:cNvSpPr>
          <p:nvPr/>
        </p:nvSpPr>
        <p:spPr>
          <a:xfrm>
            <a:off x="254978" y="1634858"/>
            <a:ext cx="4308230" cy="4552949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900" b="1" u="sng" dirty="0" smtClean="0"/>
              <a:t>Unité repérées sur la ligne de front :</a:t>
            </a:r>
          </a:p>
          <a:p>
            <a:pPr marL="0" indent="0">
              <a:buNone/>
            </a:pPr>
            <a:endParaRPr lang="fr-FR" sz="2800" dirty="0" smtClean="0"/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IFV_BMP_1",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APC_BTR_80",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ARV_BRDM_2",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APC_MTLB",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 err="1"/>
              <a:t>APC_Cobra</a:t>
            </a:r>
            <a:r>
              <a:rPr lang="fr-FR" sz="2500" dirty="0"/>
              <a:t>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MBT_T_55",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MBT_T_72B",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MBT_T_90",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AAA_ZSU_57_2",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IFV_BMP_3",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MBT_T_80U",</a:t>
            </a:r>
          </a:p>
          <a:p>
            <a:pPr marL="0" indent="0">
              <a:buNone/>
            </a:pPr>
            <a:r>
              <a:rPr lang="fr-FR" sz="2500" dirty="0" smtClean="0"/>
              <a:t>"</a:t>
            </a:r>
            <a:r>
              <a:rPr lang="fr-FR" sz="2500" dirty="0"/>
              <a:t>SAM_SA_19_Tunguska_2S6"</a:t>
            </a:r>
          </a:p>
        </p:txBody>
      </p:sp>
      <p:sp>
        <p:nvSpPr>
          <p:cNvPr id="5" name="Espace réservé du texte 2"/>
          <p:cNvSpPr txBox="1">
            <a:spLocks/>
          </p:cNvSpPr>
          <p:nvPr/>
        </p:nvSpPr>
        <p:spPr>
          <a:xfrm>
            <a:off x="5591908" y="1403852"/>
            <a:ext cx="4572000" cy="2311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800" u="sng" dirty="0" smtClean="0"/>
              <a:t>Artillerie Syrienne:</a:t>
            </a:r>
          </a:p>
          <a:p>
            <a:pPr marL="0" indent="0">
              <a:buNone/>
            </a:pPr>
            <a:r>
              <a:rPr lang="fr-FR" sz="1200" dirty="0"/>
              <a:t>"MLRS_9K57_Uragan_BM_27",</a:t>
            </a:r>
          </a:p>
          <a:p>
            <a:pPr marL="0" indent="0">
              <a:buNone/>
            </a:pPr>
            <a:r>
              <a:rPr lang="fr-FR" sz="1200" dirty="0"/>
              <a:t>"SPH_2S9_Nona",</a:t>
            </a:r>
          </a:p>
          <a:p>
            <a:pPr marL="0" indent="0">
              <a:buNone/>
            </a:pPr>
            <a:r>
              <a:rPr lang="fr-FR" sz="1200" dirty="0"/>
              <a:t>"MLRS_BM_21_Grad",</a:t>
            </a:r>
          </a:p>
          <a:p>
            <a:pPr marL="0" indent="0">
              <a:buNone/>
            </a:pPr>
            <a:r>
              <a:rPr lang="fr-FR" sz="1200" dirty="0"/>
              <a:t>"SPH_2S1_Gvozdika",</a:t>
            </a:r>
          </a:p>
          <a:p>
            <a:pPr marL="0" indent="0">
              <a:buNone/>
            </a:pPr>
            <a:r>
              <a:rPr lang="fr-FR" sz="1200" dirty="0"/>
              <a:t>"SPH_2S19_Msta"</a:t>
            </a:r>
          </a:p>
          <a:p>
            <a:pPr marL="0" indent="0">
              <a:buNone/>
            </a:pPr>
            <a:endParaRPr lang="fr-FR" sz="2800" dirty="0" smtClean="0"/>
          </a:p>
          <a:p>
            <a:pPr marL="0" indent="0">
              <a:buNone/>
            </a:pPr>
            <a:endParaRPr lang="fr-FR" sz="2800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Intel Report</a:t>
            </a:r>
            <a:endParaRPr lang="fr-FR" dirty="0"/>
          </a:p>
        </p:txBody>
      </p:sp>
      <p:sp>
        <p:nvSpPr>
          <p:cNvPr id="10" name="Espace réservé du texte 2"/>
          <p:cNvSpPr txBox="1">
            <a:spLocks/>
          </p:cNvSpPr>
          <p:nvPr/>
        </p:nvSpPr>
        <p:spPr>
          <a:xfrm>
            <a:off x="5582871" y="3876002"/>
            <a:ext cx="4572000" cy="2806738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1200" u="sng" dirty="0" smtClean="0"/>
              <a:t>Aviation Syrienne:</a:t>
            </a:r>
          </a:p>
          <a:p>
            <a:pPr marL="0" indent="0">
              <a:buNone/>
            </a:pPr>
            <a:r>
              <a:rPr lang="fr-FR" sz="4800" dirty="0"/>
              <a:t>"MiG_21Bis",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MiG_23MLD",</a:t>
            </a:r>
          </a:p>
          <a:p>
            <a:pPr marL="0" indent="0">
              <a:buNone/>
            </a:pPr>
            <a:r>
              <a:rPr lang="fr-FR" sz="4800" dirty="0"/>
              <a:t>"MiG_25PD</a:t>
            </a:r>
            <a:r>
              <a:rPr lang="fr-FR" sz="4800" dirty="0" smtClean="0"/>
              <a:t>",</a:t>
            </a:r>
          </a:p>
          <a:p>
            <a:pPr marL="0" indent="0">
              <a:buNone/>
            </a:pPr>
            <a:r>
              <a:rPr lang="fr-FR" sz="4800" dirty="0"/>
              <a:t>"</a:t>
            </a:r>
            <a:r>
              <a:rPr lang="fr-FR" sz="4800" dirty="0" smtClean="0"/>
              <a:t>MiG_31",</a:t>
            </a:r>
            <a:endParaRPr lang="fr-FR" sz="4800" dirty="0"/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MiG_29S",</a:t>
            </a:r>
          </a:p>
          <a:p>
            <a:pPr marL="0" indent="0">
              <a:buNone/>
            </a:pPr>
            <a:r>
              <a:rPr lang="fr-FR" sz="4800" dirty="0"/>
              <a:t>"Su_17M4",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Su_24M",</a:t>
            </a:r>
          </a:p>
          <a:p>
            <a:pPr marL="0" indent="0">
              <a:buNone/>
            </a:pPr>
            <a:r>
              <a:rPr lang="fr-FR" sz="4800" dirty="0" smtClean="0"/>
              <a:t>"</a:t>
            </a:r>
            <a:r>
              <a:rPr lang="fr-FR" sz="4800" dirty="0"/>
              <a:t>Mi_24V",</a:t>
            </a:r>
          </a:p>
          <a:p>
            <a:pPr marL="0" indent="0">
              <a:buNone/>
            </a:pPr>
            <a:r>
              <a:rPr lang="fr-FR" sz="4800" dirty="0"/>
              <a:t>"Mi_8MT</a:t>
            </a:r>
            <a:r>
              <a:rPr lang="fr-FR" sz="4800" dirty="0" smtClean="0"/>
              <a:t>",</a:t>
            </a:r>
          </a:p>
          <a:p>
            <a:pPr marL="0" indent="0">
              <a:buNone/>
            </a:pPr>
            <a:r>
              <a:rPr lang="fr-FR" sz="4800" dirty="0" smtClean="0"/>
              <a:t>"F14-A",</a:t>
            </a:r>
            <a:endParaRPr lang="fr-FR" sz="4800" dirty="0"/>
          </a:p>
          <a:p>
            <a:pPr marL="0" indent="0">
              <a:buNone/>
            </a:pPr>
            <a:r>
              <a:rPr lang="fr-FR" sz="4800" dirty="0" smtClean="0"/>
              <a:t> </a:t>
            </a:r>
            <a:endParaRPr lang="fr-FR" sz="4800" dirty="0"/>
          </a:p>
          <a:p>
            <a:pPr marL="0" indent="0">
              <a:buNone/>
            </a:pPr>
            <a:endParaRPr lang="fr-FR" sz="4800" dirty="0"/>
          </a:p>
        </p:txBody>
      </p:sp>
    </p:spTree>
    <p:extLst>
      <p:ext uri="{BB962C8B-B14F-4D97-AF65-F5344CB8AC3E}">
        <p14:creationId xmlns:p14="http://schemas.microsoft.com/office/powerpoint/2010/main" val="3220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2"/>
          <p:cNvSpPr txBox="1">
            <a:spLocks/>
          </p:cNvSpPr>
          <p:nvPr/>
        </p:nvSpPr>
        <p:spPr>
          <a:xfrm>
            <a:off x="254978" y="1634858"/>
            <a:ext cx="4308230" cy="45529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400" b="1" u="sng" dirty="0" smtClean="0"/>
              <a:t>EWR :</a:t>
            </a:r>
          </a:p>
          <a:p>
            <a:pPr marL="0" indent="0">
              <a:buNone/>
            </a:pPr>
            <a:endParaRPr lang="fr-FR" sz="2800" dirty="0" smtClean="0"/>
          </a:p>
          <a:p>
            <a:r>
              <a:rPr lang="fr-FR" sz="2500" dirty="0" smtClean="0"/>
              <a:t>1 E3-A à l’ouest du Golan à 1420LOC </a:t>
            </a:r>
          </a:p>
          <a:p>
            <a:r>
              <a:rPr lang="fr-FR" sz="2500" dirty="0" smtClean="0"/>
              <a:t>1 E2 au dessus du CVN à 1410 LOC</a:t>
            </a:r>
            <a:endParaRPr lang="fr-FR" sz="2500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Support</a:t>
            </a:r>
            <a:endParaRPr lang="fr-FR" dirty="0"/>
          </a:p>
        </p:txBody>
      </p:sp>
      <p:sp>
        <p:nvSpPr>
          <p:cNvPr id="10" name="Espace réservé du texte 2"/>
          <p:cNvSpPr txBox="1">
            <a:spLocks/>
          </p:cNvSpPr>
          <p:nvPr/>
        </p:nvSpPr>
        <p:spPr>
          <a:xfrm>
            <a:off x="4876800" y="1532851"/>
            <a:ext cx="5487687" cy="38106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Rounded MT Bold" panose="020F0704030504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5400" u="sng" dirty="0" smtClean="0"/>
              <a:t>Annexe:</a:t>
            </a:r>
          </a:p>
          <a:p>
            <a:pPr marL="0" indent="0">
              <a:buNone/>
            </a:pPr>
            <a:endParaRPr lang="fr-FR" sz="2200" dirty="0" smtClean="0"/>
          </a:p>
          <a:p>
            <a:r>
              <a:rPr lang="fr-FR" sz="2200" dirty="0" smtClean="0"/>
              <a:t>SEAD sur EWR de An-</a:t>
            </a:r>
            <a:r>
              <a:rPr lang="fr-FR" sz="2200" dirty="0" err="1" smtClean="0"/>
              <a:t>Nassiriyah</a:t>
            </a:r>
            <a:r>
              <a:rPr lang="fr-FR" sz="2200" dirty="0" smtClean="0"/>
              <a:t> à 1432LOC</a:t>
            </a:r>
          </a:p>
          <a:p>
            <a:r>
              <a:rPr lang="fr-FR" sz="2200" dirty="0" smtClean="0"/>
              <a:t>CAS sur ligne de front à 1415LOC</a:t>
            </a:r>
          </a:p>
          <a:p>
            <a:endParaRPr lang="fr-FR" sz="2200" dirty="0"/>
          </a:p>
        </p:txBody>
      </p:sp>
    </p:spTree>
    <p:extLst>
      <p:ext uri="{BB962C8B-B14F-4D97-AF65-F5344CB8AC3E}">
        <p14:creationId xmlns:p14="http://schemas.microsoft.com/office/powerpoint/2010/main" val="1711064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1895</TotalTime>
  <Words>383</Words>
  <Application>Microsoft Office PowerPoint</Application>
  <PresentationFormat>Grand écran</PresentationFormat>
  <Paragraphs>85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Arial Rounded MT Bold</vt:lpstr>
      <vt:lpstr>Calibri</vt:lpstr>
      <vt:lpstr>Calibri Light</vt:lpstr>
      <vt:lpstr>Thème Office</vt:lpstr>
      <vt:lpstr>OPERATION DOUBLE CROSS</vt:lpstr>
      <vt:lpstr>SITAC</vt:lpstr>
      <vt:lpstr>SITAC</vt:lpstr>
      <vt:lpstr>Tasking – An-Nasiriyah </vt:lpstr>
      <vt:lpstr>Tasking – REINDEER 1/3 </vt:lpstr>
      <vt:lpstr>Tasking – REINDEER 2/3 </vt:lpstr>
      <vt:lpstr>Tasking – REINDEER 3/3 </vt:lpstr>
      <vt:lpstr>Intel Report</vt:lpstr>
      <vt:lpstr>Support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Sebastien LONGO</dc:creator>
  <cp:lastModifiedBy>Sébastien Admin. LONGO</cp:lastModifiedBy>
  <cp:revision>75</cp:revision>
  <cp:lastPrinted>2021-07-03T12:03:28Z</cp:lastPrinted>
  <dcterms:created xsi:type="dcterms:W3CDTF">2020-03-14T11:27:52Z</dcterms:created>
  <dcterms:modified xsi:type="dcterms:W3CDTF">2021-07-18T19:13:07Z</dcterms:modified>
</cp:coreProperties>
</file>

<file path=docProps/thumbnail.jpeg>
</file>